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64" r:id="rId2"/>
    <p:sldId id="308" r:id="rId3"/>
    <p:sldId id="309" r:id="rId4"/>
    <p:sldId id="310" r:id="rId5"/>
    <p:sldId id="311" r:id="rId6"/>
    <p:sldId id="315" r:id="rId7"/>
    <p:sldId id="350" r:id="rId8"/>
    <p:sldId id="322" r:id="rId9"/>
    <p:sldId id="372" r:id="rId10"/>
    <p:sldId id="373" r:id="rId11"/>
    <p:sldId id="319" r:id="rId12"/>
    <p:sldId id="328" r:id="rId13"/>
    <p:sldId id="352" r:id="rId14"/>
    <p:sldId id="353" r:id="rId15"/>
    <p:sldId id="354" r:id="rId16"/>
    <p:sldId id="320" r:id="rId17"/>
    <p:sldId id="321" r:id="rId18"/>
    <p:sldId id="351" r:id="rId19"/>
    <p:sldId id="355" r:id="rId20"/>
    <p:sldId id="357" r:id="rId21"/>
    <p:sldId id="359" r:id="rId22"/>
    <p:sldId id="368" r:id="rId23"/>
    <p:sldId id="316" r:id="rId24"/>
    <p:sldId id="367" r:id="rId25"/>
    <p:sldId id="366" r:id="rId26"/>
    <p:sldId id="378" r:id="rId27"/>
    <p:sldId id="369" r:id="rId28"/>
    <p:sldId id="370" r:id="rId29"/>
    <p:sldId id="371" r:id="rId30"/>
    <p:sldId id="382" r:id="rId31"/>
    <p:sldId id="375" r:id="rId32"/>
    <p:sldId id="376" r:id="rId33"/>
    <p:sldId id="377" r:id="rId34"/>
    <p:sldId id="384" r:id="rId35"/>
    <p:sldId id="381" r:id="rId36"/>
    <p:sldId id="383" r:id="rId37"/>
    <p:sldId id="363" r:id="rId38"/>
    <p:sldId id="379" r:id="rId39"/>
    <p:sldId id="380" r:id="rId40"/>
    <p:sldId id="36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AC1"/>
    <a:srgbClr val="F6C123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4" autoAdjust="0"/>
    <p:restoredTop sz="95470"/>
  </p:normalViewPr>
  <p:slideViewPr>
    <p:cSldViewPr snapToGrid="0">
      <p:cViewPr varScale="1">
        <p:scale>
          <a:sx n="86" d="100"/>
          <a:sy n="86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83008" y="5864881"/>
            <a:ext cx="312239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9"/>
            <a:ext cx="12192000" cy="68610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-537358" y="4781427"/>
            <a:ext cx="8292921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4000" dirty="0">
                <a:latin typeface="MV Boli" panose="02000500030200090000" pitchFamily="2" charset="0"/>
                <a:ea typeface="Cambria Math" panose="02040503050406030204" pitchFamily="18" charset="0"/>
                <a:cs typeface="MV Boli" panose="02000500030200090000" pitchFamily="2" charset="0"/>
              </a:rPr>
              <a:t>S</a:t>
            </a:r>
            <a:r>
              <a:rPr lang="en-US" sz="4000" dirty="0">
                <a:latin typeface="MV Boli" panose="02000500030200090000" pitchFamily="2" charset="0"/>
                <a:ea typeface="Cambria Math" panose="02040503050406030204" pitchFamily="18" charset="0"/>
                <a:cs typeface="MV Boli" panose="02000500030200090000" pitchFamily="2" charset="0"/>
              </a:rPr>
              <a:t>ÜDAMENÄDAL</a:t>
            </a:r>
            <a:endParaRPr lang="et-EE" sz="4000" dirty="0">
              <a:latin typeface="MV Boli" panose="02000500030200090000" pitchFamily="2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2" name="Süda 1">
            <a:extLst>
              <a:ext uri="{FF2B5EF4-FFF2-40B4-BE49-F238E27FC236}">
                <a16:creationId xmlns:a16="http://schemas.microsoft.com/office/drawing/2014/main" id="{C5F06800-3607-45CE-A625-531B33BB092D}"/>
              </a:ext>
            </a:extLst>
          </p:cNvPr>
          <p:cNvSpPr/>
          <p:nvPr/>
        </p:nvSpPr>
        <p:spPr>
          <a:xfrm rot="1049340">
            <a:off x="7147069" y="5034115"/>
            <a:ext cx="1761893" cy="1661531"/>
          </a:xfrm>
          <a:prstGeom prst="heart">
            <a:avLst/>
          </a:prstGeom>
          <a:solidFill>
            <a:srgbClr val="FF00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highlight>
                <a:srgbClr val="FF0000"/>
              </a:highlight>
            </a:endParaRPr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5FE5A82B-A2EA-4A37-B36F-C710B6A87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70" y="5489313"/>
            <a:ext cx="1199417" cy="1221695"/>
          </a:xfrm>
          <a:prstGeom prst="rect">
            <a:avLst/>
          </a:prstGeom>
        </p:spPr>
      </p:pic>
      <p:sp>
        <p:nvSpPr>
          <p:cNvPr id="11" name="Süda 10">
            <a:extLst>
              <a:ext uri="{FF2B5EF4-FFF2-40B4-BE49-F238E27FC236}">
                <a16:creationId xmlns:a16="http://schemas.microsoft.com/office/drawing/2014/main" id="{30B8FEAC-5707-415E-A404-7257E9E92E5B}"/>
              </a:ext>
            </a:extLst>
          </p:cNvPr>
          <p:cNvSpPr/>
          <p:nvPr/>
        </p:nvSpPr>
        <p:spPr>
          <a:xfrm rot="20419739">
            <a:off x="1337437" y="541042"/>
            <a:ext cx="2114049" cy="189035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7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ctrTitle"/>
          </p:nvPr>
        </p:nvSpPr>
        <p:spPr>
          <a:xfrm>
            <a:off x="1524000" y="139138"/>
            <a:ext cx="6470618" cy="1463520"/>
          </a:xfrm>
        </p:spPr>
        <p:txBody>
          <a:bodyPr/>
          <a:lstStyle/>
          <a:p>
            <a:r>
              <a:rPr lang="et-EE" dirty="0">
                <a:latin typeface="MV Boli" panose="02000500030200090000" pitchFamily="2" charset="0"/>
                <a:cs typeface="MV Boli" panose="02000500030200090000" pitchFamily="2" charset="0"/>
              </a:rPr>
              <a:t>Vastus: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5430369" y="1790834"/>
            <a:ext cx="1511189" cy="2871209"/>
          </a:xfrm>
          <a:prstGeom prst="rect">
            <a:avLst/>
          </a:prstGeom>
        </p:spPr>
      </p:pic>
      <p:sp>
        <p:nvSpPr>
          <p:cNvPr id="8" name="Ristkülik 7"/>
          <p:cNvSpPr/>
          <p:nvPr/>
        </p:nvSpPr>
        <p:spPr>
          <a:xfrm>
            <a:off x="5133431" y="5318346"/>
            <a:ext cx="2105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9000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 </a:t>
            </a:r>
            <a:endParaRPr lang="et-E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unusta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sammumist!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59099" y="1739563"/>
            <a:ext cx="3645724" cy="45480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625" y="115384"/>
            <a:ext cx="11244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7200" dirty="0">
                <a:latin typeface="MV Boli" panose="02000500030200090000" pitchFamily="2" charset="0"/>
                <a:cs typeface="MV Boli" panose="02000500030200090000" pitchFamily="2" charset="0"/>
              </a:rPr>
              <a:t>Ja nüüd vastame painutusega!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46" y="1739563"/>
            <a:ext cx="3645724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949" y="1035325"/>
            <a:ext cx="11464412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Pulss näitab südamelöökide arvu minutis. Elevandil on pulss 35, hiirel 534. Milline on inimese keskmine pulss?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468215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70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86928" y="4682157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40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70887" y="2503514"/>
            <a:ext cx="2784885" cy="3474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96" y="2631333"/>
            <a:ext cx="2784885" cy="34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56877" y="612538"/>
            <a:ext cx="7661564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Vastus: 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80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70</a:t>
            </a:r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308" y="2375694"/>
            <a:ext cx="2784885" cy="34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vaju  ära, ikka 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sammume!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üüd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 vasta nii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868" y="1499203"/>
            <a:ext cx="327993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34" y="1499203"/>
            <a:ext cx="3279932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38912"/>
            <a:ext cx="12191999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Hea tervise tagamiseks peaks inimene päevas liikuma vähemalt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4682158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60 minutit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4682158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30 minutit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60930" y="1403886"/>
            <a:ext cx="2518167" cy="395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496" y="1403886"/>
            <a:ext cx="2518167" cy="39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56877" y="612538"/>
            <a:ext cx="7661564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Vastus: 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50645" y="3240169"/>
            <a:ext cx="9365523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Jah </a:t>
            </a:r>
          </a:p>
          <a:p>
            <a:r>
              <a:rPr lang="et-EE" sz="5400" dirty="0">
                <a:latin typeface="MV Boli" panose="02000500030200090000" pitchFamily="2" charset="0"/>
                <a:cs typeface="MV Boli" panose="02000500030200090000" pitchFamily="2" charset="0"/>
              </a:rPr>
              <a:t>Ole iga päev vähemalt 60 minutit kehaliselt aktiivne ning seda mõõduka või tugeva intensiivsusega.</a:t>
            </a:r>
            <a:endParaRPr lang="fi-FI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1" y="1346632"/>
            <a:ext cx="2518167" cy="39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24005" y="1229964"/>
            <a:ext cx="1761897" cy="5230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7" y="1236060"/>
            <a:ext cx="1761897" cy="5224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6487" y="29635"/>
            <a:ext cx="1090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7200" dirty="0">
                <a:latin typeface="MV Boli" panose="02000500030200090000" pitchFamily="2" charset="0"/>
                <a:cs typeface="MV Boli" panose="02000500030200090000" pitchFamily="2" charset="0"/>
              </a:rPr>
              <a:t>Vasta niimoodi!</a:t>
            </a:r>
          </a:p>
        </p:txBody>
      </p:sp>
    </p:spTree>
    <p:extLst>
      <p:ext uri="{BB962C8B-B14F-4D97-AF65-F5344CB8AC3E}">
        <p14:creationId xmlns:p14="http://schemas.microsoft.com/office/powerpoint/2010/main" val="3457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1084" y="373626"/>
            <a:ext cx="7570839" cy="1327355"/>
          </a:xfr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et-EE" sz="5400" b="1" dirty="0">
                <a:latin typeface="MV Boli" panose="02000500030200090000" pitchFamily="2" charset="0"/>
                <a:cs typeface="MV Boli" panose="02000500030200090000" pitchFamily="2" charset="0"/>
              </a:rPr>
              <a:t>Mis toob parema une?</a:t>
            </a:r>
            <a:endParaRPr lang="en-US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9156" y="4311637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Liikumine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7578" y="4419792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Tv vaatamine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97170" y="1440753"/>
            <a:ext cx="1114171" cy="3307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94" y="1444608"/>
            <a:ext cx="1114171" cy="33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585" y="624911"/>
            <a:ext cx="10685417" cy="86588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Vastus: 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2772698"/>
            <a:ext cx="4712667" cy="298904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4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Aktiivne ja regulaarne liikumine aitab kaasa paremale unele. </a:t>
            </a:r>
            <a:endParaRPr lang="fi-FI" sz="4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Liikumine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49293" y="1490792"/>
            <a:ext cx="1296194" cy="38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6487" y="29635"/>
            <a:ext cx="1090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7200" dirty="0">
                <a:latin typeface="MV Boli" panose="02000500030200090000" pitchFamily="2" charset="0"/>
                <a:cs typeface="MV Boli" panose="02000500030200090000" pitchFamily="2" charset="0"/>
              </a:rPr>
              <a:t>Vasta niimoodi!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89" y="2097320"/>
            <a:ext cx="1324886" cy="3683428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18315" y="3594622"/>
            <a:ext cx="2196158" cy="17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4429" y="1632144"/>
            <a:ext cx="8046608" cy="152160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le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kiire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5496" y="49358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5400" b="1" dirty="0">
                <a:latin typeface="MV Boli" panose="02000500030200090000" pitchFamily="2" charset="0"/>
                <a:cs typeface="MV Boli" panose="02000500030200090000" pitchFamily="2" charset="0"/>
              </a:rPr>
              <a:t>Mitut lihast kasutab inimene ühe sammu tegemiseks?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300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28817" y="5513140"/>
            <a:ext cx="464664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200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89" y="2097320"/>
            <a:ext cx="1324886" cy="3683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31502" y="4066570"/>
            <a:ext cx="2196158" cy="17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812" y="301679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Vastus: </a:t>
            </a:r>
            <a:endParaRPr lang="fi-FI" sz="88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9265" y="4628237"/>
            <a:ext cx="10933470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200</a:t>
            </a:r>
          </a:p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Inimese kehas on umbes 400 skeletilihast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44008" y="2057485"/>
            <a:ext cx="2196158" cy="17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tuku, ikka 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sammume!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36186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Vasta niimoodi: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28817" y="5513140"/>
            <a:ext cx="464664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31015" y="1492290"/>
            <a:ext cx="2521939" cy="4381864"/>
            <a:chOff x="7887009" y="1157598"/>
            <a:chExt cx="2995946" cy="5205449"/>
          </a:xfrm>
        </p:grpSpPr>
        <p:sp>
          <p:nvSpPr>
            <p:cNvPr id="8" name="Pyöristetty suorakulmio 17"/>
            <p:cNvSpPr/>
            <p:nvPr/>
          </p:nvSpPr>
          <p:spPr>
            <a:xfrm>
              <a:off x="8538885" y="2925748"/>
              <a:ext cx="649507" cy="1525978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18"/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22"/>
            <p:cNvSpPr/>
            <p:nvPr/>
          </p:nvSpPr>
          <p:spPr>
            <a:xfrm rot="770041" flipH="1">
              <a:off x="7887009" y="1157598"/>
              <a:ext cx="822083" cy="175844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23"/>
            <p:cNvSpPr/>
            <p:nvPr/>
          </p:nvSpPr>
          <p:spPr>
            <a:xfrm>
              <a:off x="8225219" y="15194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Ellipsi 54"/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Ellipsi 55"/>
            <p:cNvSpPr/>
            <p:nvPr/>
          </p:nvSpPr>
          <p:spPr>
            <a:xfrm rot="19805081">
              <a:off x="10482665" y="550593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32"/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33"/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46"/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46"/>
            <p:cNvSpPr/>
            <p:nvPr/>
          </p:nvSpPr>
          <p:spPr>
            <a:xfrm rot="19432108" flipH="1">
              <a:off x="9693211" y="4136318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21"/>
            <p:cNvSpPr/>
            <p:nvPr/>
          </p:nvSpPr>
          <p:spPr>
            <a:xfrm rot="11485988" flipH="1">
              <a:off x="9062285" y="1241666"/>
              <a:ext cx="698786" cy="176662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09631" y="1727531"/>
            <a:ext cx="2391493" cy="4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36186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Naermine on tervislik?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28817" y="5513140"/>
            <a:ext cx="464664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09667" y="1462793"/>
            <a:ext cx="2521939" cy="4381864"/>
            <a:chOff x="7887009" y="1157598"/>
            <a:chExt cx="2995946" cy="5205449"/>
          </a:xfrm>
        </p:grpSpPr>
        <p:sp>
          <p:nvSpPr>
            <p:cNvPr id="8" name="Pyöristetty suorakulmio 17"/>
            <p:cNvSpPr/>
            <p:nvPr/>
          </p:nvSpPr>
          <p:spPr>
            <a:xfrm>
              <a:off x="8538885" y="2925748"/>
              <a:ext cx="649507" cy="1525978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9" name="Ellipsi 18"/>
            <p:cNvSpPr/>
            <p:nvPr/>
          </p:nvSpPr>
          <p:spPr>
            <a:xfrm>
              <a:off x="8431887" y="1928391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Puolivapaa piirto 22"/>
            <p:cNvSpPr/>
            <p:nvPr/>
          </p:nvSpPr>
          <p:spPr>
            <a:xfrm rot="770041" flipH="1">
              <a:off x="7887009" y="1157598"/>
              <a:ext cx="822083" cy="175844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Puolivapaa piirto 23"/>
            <p:cNvSpPr/>
            <p:nvPr/>
          </p:nvSpPr>
          <p:spPr>
            <a:xfrm>
              <a:off x="8225219" y="1519441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Ellipsi 54"/>
            <p:cNvSpPr/>
            <p:nvPr/>
          </p:nvSpPr>
          <p:spPr>
            <a:xfrm>
              <a:off x="8411322" y="618753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Ellipsi 55"/>
            <p:cNvSpPr/>
            <p:nvPr/>
          </p:nvSpPr>
          <p:spPr>
            <a:xfrm rot="19805081">
              <a:off x="10482665" y="550593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32"/>
            <p:cNvSpPr/>
            <p:nvPr/>
          </p:nvSpPr>
          <p:spPr>
            <a:xfrm>
              <a:off x="8665094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33"/>
            <p:cNvSpPr/>
            <p:nvPr/>
          </p:nvSpPr>
          <p:spPr>
            <a:xfrm>
              <a:off x="8914750" y="2249199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46"/>
            <p:cNvSpPr/>
            <p:nvPr/>
          </p:nvSpPr>
          <p:spPr>
            <a:xfrm rot="20532148">
              <a:off x="8492520" y="4436981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46"/>
            <p:cNvSpPr/>
            <p:nvPr/>
          </p:nvSpPr>
          <p:spPr>
            <a:xfrm rot="19432108" flipH="1">
              <a:off x="9693211" y="4136318"/>
              <a:ext cx="354375" cy="1827893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21"/>
            <p:cNvSpPr/>
            <p:nvPr/>
          </p:nvSpPr>
          <p:spPr>
            <a:xfrm rot="11485988" flipH="1">
              <a:off x="9062285" y="1241666"/>
              <a:ext cx="698786" cy="176662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67579" y="1624163"/>
            <a:ext cx="2391493" cy="4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36186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Vastus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28817" y="5513140"/>
            <a:ext cx="464664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80134" y="1245751"/>
            <a:ext cx="2391493" cy="4146623"/>
          </a:xfrm>
          <a:prstGeom prst="rect">
            <a:avLst/>
          </a:prstGeom>
        </p:spPr>
      </p:pic>
      <p:sp>
        <p:nvSpPr>
          <p:cNvPr id="2" name="Ristkülik 1"/>
          <p:cNvSpPr/>
          <p:nvPr/>
        </p:nvSpPr>
        <p:spPr>
          <a:xfrm>
            <a:off x="4647896" y="1644771"/>
            <a:ext cx="717207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b="1" dirty="0">
                <a:latin typeface="MV Boli" panose="02000500030200090000" pitchFamily="2" charset="0"/>
                <a:cs typeface="MV Boli" panose="02000500030200090000" pitchFamily="2" charset="0"/>
              </a:rPr>
              <a:t>Naermine maandab stressi</a:t>
            </a:r>
          </a:p>
          <a:p>
            <a:endParaRPr lang="et-EE" sz="28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t-EE" sz="2800" b="1" dirty="0">
                <a:latin typeface="MV Boli" panose="02000500030200090000" pitchFamily="2" charset="0"/>
                <a:cs typeface="MV Boli" panose="02000500030200090000" pitchFamily="2" charset="0"/>
              </a:rPr>
              <a:t>Täiskasvanud inimesed naeravad 15–20, lapsed 300–400 korda päevas.</a:t>
            </a:r>
          </a:p>
          <a:p>
            <a:endParaRPr lang="et-EE" sz="28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sv-SE" sz="2800" b="1" dirty="0">
                <a:latin typeface="MV Boli" panose="02000500030200090000" pitchFamily="2" charset="0"/>
                <a:cs typeface="MV Boli" panose="02000500030200090000" pitchFamily="2" charset="0"/>
              </a:rPr>
              <a:t>Naer vabastab pingetest ja stressis</a:t>
            </a:r>
            <a:r>
              <a:rPr lang="et-EE" sz="2800" b="1" dirty="0"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</a:p>
          <a:p>
            <a:endParaRPr lang="et-EE" sz="28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t-EE" sz="2800" b="1" dirty="0">
                <a:latin typeface="MV Boli" panose="02000500030200090000" pitchFamily="2" charset="0"/>
                <a:cs typeface="MV Boli" panose="02000500030200090000" pitchFamily="2" charset="0"/>
              </a:rPr>
              <a:t>Naer tõstab hapnikusisaldust veres</a:t>
            </a:r>
          </a:p>
          <a:p>
            <a:endParaRPr lang="et-EE" sz="28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t-EE" sz="2800" b="1" dirty="0">
                <a:latin typeface="MV Boli" panose="02000500030200090000" pitchFamily="2" charset="0"/>
                <a:cs typeface="MV Boli" panose="02000500030200090000" pitchFamily="2" charset="0"/>
              </a:rPr>
              <a:t>Üks tund naeru põletab sama palju kaloreid kui tund aega jooksu.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418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0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Vastuste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vahepeal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sammu </a:t>
            </a:r>
            <a:b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paigal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06" y="1376653"/>
            <a:ext cx="10907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7200" dirty="0">
                <a:latin typeface="MV Boli" panose="02000500030200090000" pitchFamily="2" charset="0"/>
                <a:cs typeface="MV Boli" panose="02000500030200090000" pitchFamily="2" charset="0"/>
              </a:rPr>
              <a:t>Nüüd tuleb paar küsimust sinu kohta!</a:t>
            </a:r>
          </a:p>
          <a:p>
            <a:pPr algn="ctr"/>
            <a:r>
              <a:rPr lang="et-EE" sz="7200" dirty="0">
                <a:latin typeface="MV Boli" panose="02000500030200090000" pitchFamily="2" charset="0"/>
                <a:cs typeface="MV Boli" panose="02000500030200090000" pitchFamily="2" charset="0"/>
              </a:rPr>
              <a:t>Oled valmis?</a:t>
            </a:r>
          </a:p>
        </p:txBody>
      </p:sp>
    </p:spTree>
    <p:extLst>
      <p:ext uri="{BB962C8B-B14F-4D97-AF65-F5344CB8AC3E}">
        <p14:creationId xmlns:p14="http://schemas.microsoft.com/office/powerpoint/2010/main" val="10266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5400" b="1" dirty="0">
                <a:latin typeface="MV Boli" panose="02000500030200090000" pitchFamily="2" charset="0"/>
                <a:cs typeface="MV Boli" panose="02000500030200090000" pitchFamily="2" charset="0"/>
              </a:rPr>
              <a:t>Vasta niimoodi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75404" y="3173736"/>
            <a:ext cx="1553470" cy="2451371"/>
            <a:chOff x="8975070" y="2918319"/>
            <a:chExt cx="2411845" cy="3805884"/>
          </a:xfrm>
        </p:grpSpPr>
        <p:sp>
          <p:nvSpPr>
            <p:cNvPr id="16" name="Pyöristetty suorakulmio 17"/>
            <p:cNvSpPr/>
            <p:nvPr/>
          </p:nvSpPr>
          <p:spPr>
            <a:xfrm>
              <a:off x="9863081" y="4280686"/>
              <a:ext cx="649507" cy="164496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18"/>
            <p:cNvSpPr/>
            <p:nvPr/>
          </p:nvSpPr>
          <p:spPr>
            <a:xfrm>
              <a:off x="9756083" y="332726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23"/>
            <p:cNvSpPr/>
            <p:nvPr/>
          </p:nvSpPr>
          <p:spPr>
            <a:xfrm>
              <a:off x="9549415" y="291831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55"/>
            <p:cNvSpPr/>
            <p:nvPr/>
          </p:nvSpPr>
          <p:spPr>
            <a:xfrm>
              <a:off x="10721762" y="65486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32"/>
            <p:cNvSpPr/>
            <p:nvPr/>
          </p:nvSpPr>
          <p:spPr>
            <a:xfrm>
              <a:off x="9989290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33"/>
            <p:cNvSpPr/>
            <p:nvPr/>
          </p:nvSpPr>
          <p:spPr>
            <a:xfrm>
              <a:off x="10238946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1"/>
            <p:cNvSpPr/>
            <p:nvPr/>
          </p:nvSpPr>
          <p:spPr>
            <a:xfrm flipH="1">
              <a:off x="9740617" y="4370640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21"/>
            <p:cNvSpPr/>
            <p:nvPr/>
          </p:nvSpPr>
          <p:spPr>
            <a:xfrm>
              <a:off x="10399249" y="4351964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636040" y="568880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975070" y="5659337"/>
              <a:ext cx="812800" cy="939800"/>
            </a:xfrm>
            <a:prstGeom prst="rect">
              <a:avLst/>
            </a:prstGeom>
          </p:spPr>
        </p:pic>
        <p:sp>
          <p:nvSpPr>
            <p:cNvPr id="26" name="Ellipsi 55"/>
            <p:cNvSpPr/>
            <p:nvPr/>
          </p:nvSpPr>
          <p:spPr>
            <a:xfrm>
              <a:off x="9255384" y="6548693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05878" y="1680322"/>
            <a:ext cx="1714896" cy="4023773"/>
            <a:chOff x="6263261" y="363565"/>
            <a:chExt cx="2568566" cy="6026797"/>
          </a:xfrm>
        </p:grpSpPr>
        <p:sp>
          <p:nvSpPr>
            <p:cNvPr id="28" name="Pyöristetty suorakulmio 43"/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44"/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46"/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Puolivapaa piirto 47"/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52"/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Puolivapaa piirto 53"/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Puolivapaa piirto 58"/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Ellipsi 59"/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Ellipsi 60"/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Ellipsi 61"/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Ellipsi 62"/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39" name="Suora yhdysviiva 7"/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0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28817" y="5513140"/>
            <a:ext cx="464664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5400" b="1" dirty="0">
                <a:latin typeface="MV Boli" panose="02000500030200090000" pitchFamily="2" charset="0"/>
                <a:cs typeface="MV Boli" panose="02000500030200090000" pitchFamily="2" charset="0"/>
              </a:rPr>
              <a:t>Lähen täna õue liikuma?</a:t>
            </a:r>
            <a:endParaRPr lang="fi-FI" sz="5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75404" y="3173736"/>
            <a:ext cx="1553470" cy="2451371"/>
            <a:chOff x="8975070" y="2918319"/>
            <a:chExt cx="2411845" cy="3805884"/>
          </a:xfrm>
        </p:grpSpPr>
        <p:sp>
          <p:nvSpPr>
            <p:cNvPr id="16" name="Pyöristetty suorakulmio 17"/>
            <p:cNvSpPr/>
            <p:nvPr/>
          </p:nvSpPr>
          <p:spPr>
            <a:xfrm>
              <a:off x="9863081" y="4280686"/>
              <a:ext cx="649507" cy="1644967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Ellipsi 18"/>
            <p:cNvSpPr/>
            <p:nvPr/>
          </p:nvSpPr>
          <p:spPr>
            <a:xfrm>
              <a:off x="9756083" y="3327269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23"/>
            <p:cNvSpPr/>
            <p:nvPr/>
          </p:nvSpPr>
          <p:spPr>
            <a:xfrm>
              <a:off x="9549415" y="2918319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55"/>
            <p:cNvSpPr/>
            <p:nvPr/>
          </p:nvSpPr>
          <p:spPr>
            <a:xfrm>
              <a:off x="10721762" y="6548694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32"/>
            <p:cNvSpPr/>
            <p:nvPr/>
          </p:nvSpPr>
          <p:spPr>
            <a:xfrm>
              <a:off x="9989290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Ellipsi 33"/>
            <p:cNvSpPr/>
            <p:nvPr/>
          </p:nvSpPr>
          <p:spPr>
            <a:xfrm>
              <a:off x="10238946" y="3648077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2" name="Puolivapaa piirto 21"/>
            <p:cNvSpPr/>
            <p:nvPr/>
          </p:nvSpPr>
          <p:spPr>
            <a:xfrm flipH="1">
              <a:off x="9740617" y="4370640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3" name="Puolivapaa piirto 21"/>
            <p:cNvSpPr/>
            <p:nvPr/>
          </p:nvSpPr>
          <p:spPr>
            <a:xfrm>
              <a:off x="10399249" y="4351964"/>
              <a:ext cx="248673" cy="2238061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636040" y="5688807"/>
              <a:ext cx="750875" cy="880861"/>
            </a:xfrm>
            <a:custGeom>
              <a:avLst/>
              <a:gdLst>
                <a:gd name="connsiteX0" fmla="*/ 0 w 750875"/>
                <a:gd name="connsiteY0" fmla="*/ 433197 h 1060214"/>
                <a:gd name="connsiteX1" fmla="*/ 748937 w 750875"/>
                <a:gd name="connsiteY1" fmla="*/ 23894 h 1060214"/>
                <a:gd name="connsiteX2" fmla="*/ 174171 w 750875"/>
                <a:gd name="connsiteY2" fmla="*/ 1060214 h 106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0875" h="1060214">
                  <a:moveTo>
                    <a:pt x="0" y="433197"/>
                  </a:moveTo>
                  <a:cubicBezTo>
                    <a:pt x="359954" y="176294"/>
                    <a:pt x="719908" y="-80609"/>
                    <a:pt x="748937" y="23894"/>
                  </a:cubicBezTo>
                  <a:cubicBezTo>
                    <a:pt x="777966" y="128397"/>
                    <a:pt x="476068" y="594305"/>
                    <a:pt x="174171" y="1060214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8975070" y="5659337"/>
              <a:ext cx="812800" cy="939800"/>
            </a:xfrm>
            <a:prstGeom prst="rect">
              <a:avLst/>
            </a:prstGeom>
          </p:spPr>
        </p:pic>
        <p:sp>
          <p:nvSpPr>
            <p:cNvPr id="26" name="Ellipsi 55"/>
            <p:cNvSpPr/>
            <p:nvPr/>
          </p:nvSpPr>
          <p:spPr>
            <a:xfrm>
              <a:off x="9255384" y="6548693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05878" y="1680322"/>
            <a:ext cx="1714896" cy="4023773"/>
            <a:chOff x="6263261" y="363565"/>
            <a:chExt cx="2568566" cy="6026797"/>
          </a:xfrm>
        </p:grpSpPr>
        <p:sp>
          <p:nvSpPr>
            <p:cNvPr id="28" name="Pyöristetty suorakulmio 43"/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Ellipsi 44"/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0" name="Puolivapaa piirto 46"/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Puolivapaa piirto 47"/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52"/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Puolivapaa piirto 53"/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Puolivapaa piirto 58"/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Ellipsi 59"/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Ellipsi 60"/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Ellipsi 61"/>
            <p:cNvSpPr/>
            <p:nvPr/>
          </p:nvSpPr>
          <p:spPr>
            <a:xfrm>
              <a:off x="7276923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Ellipsi 62"/>
            <p:cNvSpPr/>
            <p:nvPr/>
          </p:nvSpPr>
          <p:spPr>
            <a:xfrm>
              <a:off x="7526579" y="1448040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39" name="Suora yhdysviiva 7"/>
            <p:cNvCxnSpPr/>
            <p:nvPr/>
          </p:nvCxnSpPr>
          <p:spPr>
            <a:xfrm>
              <a:off x="6263261" y="6390362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0" name="Title 1"/>
          <p:cNvSpPr txBox="1">
            <a:spLocks/>
          </p:cNvSpPr>
          <p:nvPr/>
        </p:nvSpPr>
        <p:spPr>
          <a:xfrm>
            <a:off x="982645" y="5625107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28817" y="5513140"/>
            <a:ext cx="464664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Väga tubli!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5400" b="1" spc="-300" dirty="0">
                <a:latin typeface="MV Boli" panose="02000500030200090000" pitchFamily="2" charset="0"/>
                <a:cs typeface="MV Boli" panose="02000500030200090000" pitchFamily="2" charset="0"/>
              </a:rPr>
              <a:t>Ja pea meeles, et vähemalt 60 minutit!</a:t>
            </a:r>
            <a:endParaRPr lang="fi-FI" sz="54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Tammu, tammu, </a:t>
            </a:r>
            <a:b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üks küsimus veel!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3596" y="481919"/>
            <a:ext cx="1090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7200" dirty="0">
                <a:latin typeface="MV Boli" panose="02000500030200090000" pitchFamily="2" charset="0"/>
                <a:cs typeface="MV Boli" panose="02000500030200090000" pitchFamily="2" charset="0"/>
              </a:rPr>
              <a:t>Naeran iga päev?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89" y="2097320"/>
            <a:ext cx="1324886" cy="3683428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18315" y="3594622"/>
            <a:ext cx="2196158" cy="1714177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1903596" y="5706354"/>
            <a:ext cx="19127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istkülik 3"/>
          <p:cNvSpPr/>
          <p:nvPr/>
        </p:nvSpPr>
        <p:spPr>
          <a:xfrm>
            <a:off x="8955225" y="5706353"/>
            <a:ext cx="10454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Ei</a:t>
            </a:r>
            <a:endParaRPr lang="fi-FI" sz="80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89" y="2097320"/>
            <a:ext cx="1324886" cy="3683428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3698696" y="1606730"/>
            <a:ext cx="831707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Jah</a:t>
            </a:r>
          </a:p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Super!</a:t>
            </a:r>
          </a:p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Naer teeb tervisele ja südamele head </a:t>
            </a:r>
          </a:p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 on nakkav!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93910" y="654905"/>
            <a:ext cx="1811895" cy="5682015"/>
            <a:chOff x="1392599" y="1588242"/>
            <a:chExt cx="1492317" cy="5136596"/>
          </a:xfrm>
        </p:grpSpPr>
        <p:sp>
          <p:nvSpPr>
            <p:cNvPr id="10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58"/>
            <p:cNvSpPr/>
            <p:nvPr/>
          </p:nvSpPr>
          <p:spPr>
            <a:xfrm>
              <a:off x="1392599" y="1588242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5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6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7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Ellipsi 28"/>
            <p:cNvSpPr/>
            <p:nvPr/>
          </p:nvSpPr>
          <p:spPr>
            <a:xfrm>
              <a:off x="1799551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Ellipsi 29"/>
            <p:cNvSpPr/>
            <p:nvPr/>
          </p:nvSpPr>
          <p:spPr>
            <a:xfrm>
              <a:off x="2049207" y="2418418"/>
              <a:ext cx="175509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4430" y="317243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Ära rohkem tammu!</a:t>
            </a:r>
            <a:endParaRPr lang="fi-FI" sz="80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273907" y="93873"/>
            <a:ext cx="5692938" cy="3271896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Tee üks painutus!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0" y="2521379"/>
            <a:ext cx="1714858" cy="3952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06" y="1979578"/>
            <a:ext cx="2794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57103" y="2521378"/>
            <a:ext cx="1714858" cy="39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4281" y="1036530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Aitäh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 </a:t>
            </a:r>
            <a:r>
              <a:rPr lang="fi-FI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</a:t>
            </a:r>
            <a:r>
              <a:rPr lang="et-EE" sz="8000" b="1" dirty="0" err="1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mmardus</a:t>
            </a:r>
            <a:r>
              <a:rPr lang="fi-FI" sz="80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000" b="1" dirty="0" err="1">
                <a:latin typeface="MV Boli" panose="02000500030200090000" pitchFamily="2" charset="0"/>
                <a:cs typeface="MV Boli" panose="02000500030200090000" pitchFamily="2" charset="0"/>
              </a:rPr>
              <a:t>umb</a:t>
            </a: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 vastus on õige</a:t>
            </a:r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50"/>
          </a:xfrm>
          <a:prstGeom prst="rect">
            <a:avLst/>
          </a:prstGeom>
        </p:spPr>
      </p:pic>
      <p:sp>
        <p:nvSpPr>
          <p:cNvPr id="2" name="Süda 1">
            <a:extLst>
              <a:ext uri="{FF2B5EF4-FFF2-40B4-BE49-F238E27FC236}">
                <a16:creationId xmlns:a16="http://schemas.microsoft.com/office/drawing/2014/main" id="{58E9DDB6-71E1-42D2-A66C-5AA2085E3C3F}"/>
              </a:ext>
            </a:extLst>
          </p:cNvPr>
          <p:cNvSpPr/>
          <p:nvPr/>
        </p:nvSpPr>
        <p:spPr>
          <a:xfrm>
            <a:off x="3044283" y="4549698"/>
            <a:ext cx="2074127" cy="19514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52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219944" y="2631233"/>
            <a:ext cx="2134615" cy="4055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8574218" y="2631233"/>
            <a:ext cx="2055159" cy="39047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5759" y="111967"/>
            <a:ext cx="8686801" cy="2394975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Vasta</a:t>
            </a:r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 küünarnukkidega</a:t>
            </a:r>
            <a:r>
              <a:rPr lang="fi-FI" sz="8000" b="1" dirty="0"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üünarnukid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fi-FI" sz="8800" b="1" dirty="0" err="1">
                <a:latin typeface="MV Boli" panose="02000500030200090000" pitchFamily="2" charset="0"/>
                <a:cs typeface="MV Boli" panose="02000500030200090000" pitchFamily="2" charset="0"/>
              </a:rPr>
              <a:t>valmi</a:t>
            </a:r>
            <a:r>
              <a:rPr lang="et-EE" sz="8800" b="1" dirty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fi-FI" sz="8800" b="1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44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3528" y="0"/>
            <a:ext cx="9068849" cy="273155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Süda on inimese …….suurune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4698202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rusika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74230" y="4698202"/>
            <a:ext cx="5786300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õuna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743528" y="2390602"/>
            <a:ext cx="1569615" cy="2982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9097801" y="2390602"/>
            <a:ext cx="1511189" cy="28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48911" y="612539"/>
            <a:ext cx="6898942" cy="269236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000" b="1" dirty="0">
                <a:latin typeface="MV Boli" panose="02000500030200090000" pitchFamily="2" charset="0"/>
                <a:cs typeface="MV Boli" panose="02000500030200090000" pitchFamily="2" charset="0"/>
              </a:rPr>
              <a:t>Vastus:</a:t>
            </a:r>
            <a:endParaRPr lang="fi-FI" sz="8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4764" y="4816253"/>
            <a:ext cx="5067610" cy="167306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t-EE" sz="5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rusika</a:t>
            </a:r>
            <a:endParaRPr lang="fi-FI" sz="5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768015" y="792624"/>
            <a:ext cx="2117736" cy="40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ctrTitle"/>
          </p:nvPr>
        </p:nvSpPr>
        <p:spPr>
          <a:xfrm>
            <a:off x="1524000" y="139138"/>
            <a:ext cx="9144000" cy="2387600"/>
          </a:xfrm>
        </p:spPr>
        <p:txBody>
          <a:bodyPr/>
          <a:lstStyle/>
          <a:p>
            <a:r>
              <a:rPr lang="et-EE" b="1" dirty="0">
                <a:latin typeface="MV Boli" panose="02000500030200090000" pitchFamily="2" charset="0"/>
                <a:cs typeface="MV Boli" panose="02000500030200090000" pitchFamily="2" charset="0"/>
              </a:rPr>
              <a:t>Südant läbib ööpäevas umbes …. liitrit verd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>
            <a:off x="1743528" y="2390602"/>
            <a:ext cx="1569615" cy="2982216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2"/>
          <a:srcRect b="32445"/>
          <a:stretch/>
        </p:blipFill>
        <p:spPr>
          <a:xfrm flipH="1">
            <a:off x="9097801" y="2390602"/>
            <a:ext cx="1511189" cy="2871209"/>
          </a:xfrm>
          <a:prstGeom prst="rect">
            <a:avLst/>
          </a:prstGeom>
        </p:spPr>
      </p:pic>
      <p:sp>
        <p:nvSpPr>
          <p:cNvPr id="8" name="Ristkülik 7"/>
          <p:cNvSpPr/>
          <p:nvPr/>
        </p:nvSpPr>
        <p:spPr>
          <a:xfrm>
            <a:off x="8856968" y="5554914"/>
            <a:ext cx="2105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9000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 </a:t>
            </a:r>
          </a:p>
        </p:txBody>
      </p:sp>
      <p:sp>
        <p:nvSpPr>
          <p:cNvPr id="10" name="Ristkülik 9"/>
          <p:cNvSpPr/>
          <p:nvPr/>
        </p:nvSpPr>
        <p:spPr>
          <a:xfrm>
            <a:off x="1743528" y="5554914"/>
            <a:ext cx="1920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54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1000</a:t>
            </a:r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304</Words>
  <Application>Microsoft Office PowerPoint</Application>
  <PresentationFormat>Laiekraan</PresentationFormat>
  <Paragraphs>82</Paragraphs>
  <Slides>40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MV Boli</vt:lpstr>
      <vt:lpstr>1_Office Theme</vt:lpstr>
      <vt:lpstr>PowerPointi esitlus</vt:lpstr>
      <vt:lpstr>Tõuse püsti!</vt:lpstr>
      <vt:lpstr>Vastuste  vahepeal  sammu  paigal</vt:lpstr>
      <vt:lpstr>Kumb vastus on õige?</vt:lpstr>
      <vt:lpstr>Vasta küünarnukkidega!</vt:lpstr>
      <vt:lpstr>Küünarnukid valmis?</vt:lpstr>
      <vt:lpstr>Süda on inimese …….suurune</vt:lpstr>
      <vt:lpstr>Vastus:</vt:lpstr>
      <vt:lpstr>Südant läbib ööpäevas umbes …. liitrit verd</vt:lpstr>
      <vt:lpstr>Vastus:</vt:lpstr>
      <vt:lpstr>Ära unusta sammumist!</vt:lpstr>
      <vt:lpstr>PowerPointi esitlus</vt:lpstr>
      <vt:lpstr>Pulss näitab südamelöökide arvu minutis. Elevandil on pulss 35, hiirel 534. Milline on inimese keskmine pulss?</vt:lpstr>
      <vt:lpstr>Vastus: </vt:lpstr>
      <vt:lpstr>Ära vaju  ära, ikka  sammume!</vt:lpstr>
      <vt:lpstr>Nüüd vasta nii!</vt:lpstr>
      <vt:lpstr>Hea tervise tagamiseks peaks inimene päevas liikuma vähemalt</vt:lpstr>
      <vt:lpstr>Vastus: </vt:lpstr>
      <vt:lpstr>PowerPointi esitlus</vt:lpstr>
      <vt:lpstr>Mis toob parema une?</vt:lpstr>
      <vt:lpstr>Vastus: </vt:lpstr>
      <vt:lpstr>PowerPointi esitlus</vt:lpstr>
      <vt:lpstr>Ole kiire!</vt:lpstr>
      <vt:lpstr>Mitut lihast kasutab inimene ühe sammu tegemiseks?</vt:lpstr>
      <vt:lpstr>Vastus: </vt:lpstr>
      <vt:lpstr>Ära tuku, ikka  sammume!</vt:lpstr>
      <vt:lpstr>Vasta niimoodi:</vt:lpstr>
      <vt:lpstr>Naermine on tervislik?</vt:lpstr>
      <vt:lpstr>Vastus</vt:lpstr>
      <vt:lpstr>PowerPointi esitlus</vt:lpstr>
      <vt:lpstr>Vasta niimoodi</vt:lpstr>
      <vt:lpstr>Lähen täna õue liikuma?</vt:lpstr>
      <vt:lpstr>Väga tubli! Ja pea meeles, et vähemalt 60 minutit!</vt:lpstr>
      <vt:lpstr>Tammu, tammu,  üks küsimus veel!</vt:lpstr>
      <vt:lpstr>PowerPointi esitlus</vt:lpstr>
      <vt:lpstr>PowerPointi esitlus</vt:lpstr>
      <vt:lpstr>Ära rohkem tammu!</vt:lpstr>
      <vt:lpstr>Tee üks painutus!</vt:lpstr>
      <vt:lpstr>PowerPointi esitlus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Essi.Vahtras</cp:lastModifiedBy>
  <cp:revision>52</cp:revision>
  <dcterms:created xsi:type="dcterms:W3CDTF">2019-02-06T08:06:42Z</dcterms:created>
  <dcterms:modified xsi:type="dcterms:W3CDTF">2021-04-06T06:42:55Z</dcterms:modified>
</cp:coreProperties>
</file>